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80" r:id="rId2"/>
    <p:sldId id="311" r:id="rId3"/>
    <p:sldId id="283" r:id="rId4"/>
    <p:sldId id="334" r:id="rId5"/>
    <p:sldId id="321" r:id="rId6"/>
    <p:sldId id="325" r:id="rId7"/>
    <p:sldId id="326" r:id="rId8"/>
    <p:sldId id="323" r:id="rId9"/>
    <p:sldId id="322" r:id="rId10"/>
    <p:sldId id="329" r:id="rId11"/>
    <p:sldId id="327" r:id="rId12"/>
    <p:sldId id="331" r:id="rId13"/>
    <p:sldId id="328" r:id="rId14"/>
    <p:sldId id="333" r:id="rId15"/>
    <p:sldId id="336" r:id="rId16"/>
    <p:sldId id="337" r:id="rId17"/>
    <p:sldId id="309" r:id="rId18"/>
    <p:sldId id="341" r:id="rId19"/>
    <p:sldId id="342" r:id="rId20"/>
    <p:sldId id="339" r:id="rId21"/>
    <p:sldId id="330" r:id="rId22"/>
    <p:sldId id="340" r:id="rId23"/>
    <p:sldId id="332" r:id="rId24"/>
    <p:sldId id="338" r:id="rId25"/>
    <p:sldId id="345" r:id="rId26"/>
    <p:sldId id="344" r:id="rId27"/>
    <p:sldId id="34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D11A5-4B37-46A9-9481-207CE51C4DD1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C6548-6F49-4E42-A829-FEAC1764DCF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327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619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8408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4180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041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7493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877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8831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9308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662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291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282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84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289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790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620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643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Add multi-class classification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5C6548-6F49-4E42-A829-FEAC1764DCF1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497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942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1977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71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329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211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4063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461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08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478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789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502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1A8F0-AF44-4F85-A404-908FCFDCC4D5}" type="datetimeFigureOut">
              <a:rPr lang="en-AU" smtClean="0"/>
              <a:t>03-Jul-19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C3C09-03C0-473B-808D-39BB1E62FDB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6105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resizeme.club/picresize-164_142164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resizeme.club/picresize-164_153164.html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resizeme.club/picresize-164_142164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eb.stanford.edu/class/cs224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950010" y="2080977"/>
            <a:ext cx="675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b="1" cap="all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</a:t>
            </a:r>
            <a:endParaRPr lang="en-GB" sz="1350" b="1" cap="all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3BF1CF-2393-414E-A5EF-44BD91489734}"/>
              </a:ext>
            </a:extLst>
          </p:cNvPr>
          <p:cNvGrpSpPr/>
          <p:nvPr/>
        </p:nvGrpSpPr>
        <p:grpSpPr>
          <a:xfrm>
            <a:off x="1263072" y="748904"/>
            <a:ext cx="1749209" cy="1948788"/>
            <a:chOff x="1263072" y="748904"/>
            <a:chExt cx="1749209" cy="1948788"/>
          </a:xfrm>
        </p:grpSpPr>
        <p:sp>
          <p:nvSpPr>
            <p:cNvPr id="2" name="AutoShape 2" descr="Image result for meetup logo"/>
            <p:cNvSpPr>
              <a:spLocks noChangeAspect="1" noChangeArrowheads="1"/>
            </p:cNvSpPr>
            <p:nvPr/>
          </p:nvSpPr>
          <p:spPr bwMode="auto">
            <a:xfrm>
              <a:off x="2783681" y="748904"/>
              <a:ext cx="228600" cy="228601"/>
            </a:xfrm>
            <a:prstGeom prst="rect">
              <a:avLst/>
            </a:prstGeom>
            <a:noFill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474577E-1242-4AD5-89F7-9BD42246CC2A}"/>
                </a:ext>
              </a:extLst>
            </p:cNvPr>
            <p:cNvSpPr/>
            <p:nvPr/>
          </p:nvSpPr>
          <p:spPr>
            <a:xfrm>
              <a:off x="1263072" y="1025984"/>
              <a:ext cx="1749209" cy="16717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245DCCB-FB42-4438-A643-4A4BCDE2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114" y="1200738"/>
              <a:ext cx="1164388" cy="125083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8AB8DE9-A166-4E39-8C91-300A81F1C1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E033"/>
              </a:clrFrom>
              <a:clrTo>
                <a:srgbClr val="F4E033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620229" y="1774540"/>
            <a:ext cx="424771" cy="266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56A5D-77F2-467B-B3A9-287E553F96D6}"/>
              </a:ext>
            </a:extLst>
          </p:cNvPr>
          <p:cNvSpPr txBox="1"/>
          <p:nvPr/>
        </p:nvSpPr>
        <p:spPr>
          <a:xfrm>
            <a:off x="3513235" y="2537950"/>
            <a:ext cx="51655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Images preparation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</a:p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Computer Vision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0F1CF-8C93-497E-A8AE-EB342486F768}"/>
              </a:ext>
            </a:extLst>
          </p:cNvPr>
          <p:cNvSpPr txBox="1"/>
          <p:nvPr/>
        </p:nvSpPr>
        <p:spPr>
          <a:xfrm>
            <a:off x="8213954" y="5334498"/>
            <a:ext cx="4811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Prepared by: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Sarada Lee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Perth Machine Learning Group</a:t>
            </a:r>
          </a:p>
        </p:txBody>
      </p:sp>
    </p:spTree>
    <p:extLst>
      <p:ext uri="{BB962C8B-B14F-4D97-AF65-F5344CB8AC3E}">
        <p14:creationId xmlns:p14="http://schemas.microsoft.com/office/powerpoint/2010/main" val="88223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+ Localization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2615463" y="5789781"/>
            <a:ext cx="31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BA9E6-6EE6-4FEB-A6EF-79777B12D1F3}"/>
              </a:ext>
            </a:extLst>
          </p:cNvPr>
          <p:cNvSpPr/>
          <p:nvPr/>
        </p:nvSpPr>
        <p:spPr>
          <a:xfrm>
            <a:off x="2526682" y="5810890"/>
            <a:ext cx="457200" cy="3485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43" t="26338" r="34419" b="37162"/>
          <a:stretch/>
        </p:blipFill>
        <p:spPr>
          <a:xfrm>
            <a:off x="2035764" y="1351508"/>
            <a:ext cx="3635903" cy="350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BDA3D4-70EB-484D-98BB-47C58D7D5B2D}"/>
              </a:ext>
            </a:extLst>
          </p:cNvPr>
          <p:cNvSpPr/>
          <p:nvPr/>
        </p:nvSpPr>
        <p:spPr>
          <a:xfrm>
            <a:off x="3217006" y="3146402"/>
            <a:ext cx="676264" cy="71858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7739A-AA15-426F-93EC-08C5F71AF586}"/>
              </a:ext>
            </a:extLst>
          </p:cNvPr>
          <p:cNvSpPr txBox="1"/>
          <p:nvPr/>
        </p:nvSpPr>
        <p:spPr>
          <a:xfrm>
            <a:off x="6888287" y="1351508"/>
            <a:ext cx="46273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 Bounding box which is the box with the smallest measure (area for 2D image) within which all the points lie.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Able to count the number of eosinophils for each image 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  Impractical to crop image for each cell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A92CC8-2D2F-4D6E-AE90-DA5CC05B3017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AFD825-D004-46FE-9DDF-C4FE26603904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6C7E43-2E6E-4905-9190-B943814A0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C6AD224-B983-47EA-88CE-89643B5F8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32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E6AD4-EF05-4305-9B02-6BFAE2383B1E}"/>
              </a:ext>
            </a:extLst>
          </p:cNvPr>
          <p:cNvSpPr/>
          <p:nvPr/>
        </p:nvSpPr>
        <p:spPr>
          <a:xfrm>
            <a:off x="5955551" y="1913874"/>
            <a:ext cx="2867937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966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Object Detection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970202" y="5789781"/>
            <a:ext cx="24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BA9E6-6EE6-4FEB-A6EF-79777B12D1F3}"/>
              </a:ext>
            </a:extLst>
          </p:cNvPr>
          <p:cNvSpPr/>
          <p:nvPr/>
        </p:nvSpPr>
        <p:spPr>
          <a:xfrm>
            <a:off x="1178648" y="5810890"/>
            <a:ext cx="457200" cy="3485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52" y="1455422"/>
            <a:ext cx="5238467" cy="394715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BDA3D4-70EB-484D-98BB-47C58D7D5B2D}"/>
              </a:ext>
            </a:extLst>
          </p:cNvPr>
          <p:cNvSpPr/>
          <p:nvPr/>
        </p:nvSpPr>
        <p:spPr>
          <a:xfrm>
            <a:off x="3496224" y="3217831"/>
            <a:ext cx="301658" cy="33936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854D33-779C-4D19-8A43-EA7334AEC398}"/>
              </a:ext>
            </a:extLst>
          </p:cNvPr>
          <p:cNvSpPr/>
          <p:nvPr/>
        </p:nvSpPr>
        <p:spPr>
          <a:xfrm>
            <a:off x="2506410" y="1877043"/>
            <a:ext cx="339366" cy="34154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7BD08F-8820-4F91-9933-93EE0AEA36C5}"/>
              </a:ext>
            </a:extLst>
          </p:cNvPr>
          <p:cNvSpPr/>
          <p:nvPr/>
        </p:nvSpPr>
        <p:spPr>
          <a:xfrm>
            <a:off x="4511177" y="3752887"/>
            <a:ext cx="348246" cy="34163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54881-E96F-4035-AFD9-287628BF222B}"/>
              </a:ext>
            </a:extLst>
          </p:cNvPr>
          <p:cNvSpPr/>
          <p:nvPr/>
        </p:nvSpPr>
        <p:spPr>
          <a:xfrm>
            <a:off x="5694241" y="4753319"/>
            <a:ext cx="339366" cy="34154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7739A-AA15-426F-93EC-08C5F71AF586}"/>
              </a:ext>
            </a:extLst>
          </p:cNvPr>
          <p:cNvSpPr txBox="1"/>
          <p:nvPr/>
        </p:nvSpPr>
        <p:spPr>
          <a:xfrm>
            <a:off x="6655324" y="1455422"/>
            <a:ext cx="51376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Bounding box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Able to count the number of eosinophils and other cell types for each image 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Detect multiple objects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Ease to overlook clustered objects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Slow to train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A61DAD-ECB5-403B-8239-C937259D515C}"/>
              </a:ext>
            </a:extLst>
          </p:cNvPr>
          <p:cNvSpPr/>
          <p:nvPr/>
        </p:nvSpPr>
        <p:spPr>
          <a:xfrm>
            <a:off x="4608943" y="3923705"/>
            <a:ext cx="348246" cy="3416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BC8FBB-C8A9-4EA1-B5A7-256F08B6B6D6}"/>
              </a:ext>
            </a:extLst>
          </p:cNvPr>
          <p:cNvSpPr/>
          <p:nvPr/>
        </p:nvSpPr>
        <p:spPr>
          <a:xfrm>
            <a:off x="4246591" y="5833034"/>
            <a:ext cx="348246" cy="3416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A7E06-7070-4336-9745-A4C1488EF05B}"/>
              </a:ext>
            </a:extLst>
          </p:cNvPr>
          <p:cNvSpPr txBox="1"/>
          <p:nvPr/>
        </p:nvSpPr>
        <p:spPr>
          <a:xfrm>
            <a:off x="4719259" y="5786530"/>
            <a:ext cx="128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Cell 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87743A-89D6-44BB-BDCE-3B8FD82AD928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4486A39-DC3E-43AF-8C9B-C9557C5C1B44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A67A4DF-18FF-4D85-9C88-FAFEC4711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40FDAE-9BF2-4EEC-9BCD-A4079F2E1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7742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E6AD4-EF05-4305-9B02-6BFAE2383B1E}"/>
              </a:ext>
            </a:extLst>
          </p:cNvPr>
          <p:cNvSpPr/>
          <p:nvPr/>
        </p:nvSpPr>
        <p:spPr>
          <a:xfrm>
            <a:off x="8839679" y="1943617"/>
            <a:ext cx="2867937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3175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Instance Segmentation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267429" y="5789781"/>
            <a:ext cx="332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 [4]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0BA9E6-6EE6-4FEB-A6EF-79777B12D1F3}"/>
              </a:ext>
            </a:extLst>
          </p:cNvPr>
          <p:cNvSpPr/>
          <p:nvPr/>
        </p:nvSpPr>
        <p:spPr>
          <a:xfrm>
            <a:off x="1178648" y="5810890"/>
            <a:ext cx="457200" cy="34855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7739A-AA15-426F-93EC-08C5F71AF586}"/>
              </a:ext>
            </a:extLst>
          </p:cNvPr>
          <p:cNvSpPr txBox="1"/>
          <p:nvPr/>
        </p:nvSpPr>
        <p:spPr>
          <a:xfrm>
            <a:off x="7021082" y="1160339"/>
            <a:ext cx="504522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Trace outline for all the interested cells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Count each cell type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Predication at pixel level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Quick to implement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Proven success in biomedical 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Time-consuming on labelling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BC8FBB-C8A9-4EA1-B5A7-256F08B6B6D6}"/>
              </a:ext>
            </a:extLst>
          </p:cNvPr>
          <p:cNvSpPr/>
          <p:nvPr/>
        </p:nvSpPr>
        <p:spPr>
          <a:xfrm>
            <a:off x="4246591" y="5833034"/>
            <a:ext cx="348246" cy="34163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FA7E06-7070-4336-9745-A4C1488EF05B}"/>
              </a:ext>
            </a:extLst>
          </p:cNvPr>
          <p:cNvSpPr txBox="1"/>
          <p:nvPr/>
        </p:nvSpPr>
        <p:spPr>
          <a:xfrm>
            <a:off x="4719259" y="5786530"/>
            <a:ext cx="128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Cell N [1]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4D14B0-B6AC-45E8-8897-12A4DAA2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97" y="1337650"/>
            <a:ext cx="5541182" cy="4182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3B0A66-F464-4F91-A681-75406C0360B5}"/>
              </a:ext>
            </a:extLst>
          </p:cNvPr>
          <p:cNvSpPr txBox="1"/>
          <p:nvPr/>
        </p:nvSpPr>
        <p:spPr>
          <a:xfrm>
            <a:off x="7376412" y="4434782"/>
            <a:ext cx="409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https://arxiv.org/abs/1505.04597</a:t>
            </a:r>
          </a:p>
        </p:txBody>
      </p:sp>
    </p:spTree>
    <p:extLst>
      <p:ext uri="{BB962C8B-B14F-4D97-AF65-F5344CB8AC3E}">
        <p14:creationId xmlns:p14="http://schemas.microsoft.com/office/powerpoint/2010/main" val="426752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6E797-86EA-4BCB-B6EF-352BDABE0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04" y="479661"/>
            <a:ext cx="5612991" cy="1967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839113-5708-4FA8-9740-B843C8DB2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718" y="2489231"/>
            <a:ext cx="10114563" cy="377654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DBE4E1F-EBAC-46CD-87FE-0AA389A3B297}"/>
              </a:ext>
            </a:extLst>
          </p:cNvPr>
          <p:cNvSpPr/>
          <p:nvPr/>
        </p:nvSpPr>
        <p:spPr>
          <a:xfrm>
            <a:off x="197587" y="6488668"/>
            <a:ext cx="487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Extracted from: https://arxiv.org/abs/1505.04597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177699-F0B8-4C77-9DD2-4F3FAA8ED767}"/>
              </a:ext>
            </a:extLst>
          </p:cNvPr>
          <p:cNvSpPr/>
          <p:nvPr/>
        </p:nvSpPr>
        <p:spPr>
          <a:xfrm>
            <a:off x="8636039" y="2446858"/>
            <a:ext cx="2440456" cy="236668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6946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Labelling Considerations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AA774B-646D-44BC-8D7E-E533C546927F}"/>
              </a:ext>
            </a:extLst>
          </p:cNvPr>
          <p:cNvSpPr txBox="1"/>
          <p:nvPr/>
        </p:nvSpPr>
        <p:spPr>
          <a:xfrm>
            <a:off x="1037610" y="1733581"/>
            <a:ext cx="98399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How much “details” you want computer to see?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 supervised learning, annotate images by stage (Agile approach)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May require annotation all over again for different method(s) for ensembling models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For semi-supervised learning, domain knowledge input is essential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No. of labelled data required is highly correlated (at explanatory rate) to the accuracy threshold required.</a:t>
            </a:r>
          </a:p>
        </p:txBody>
      </p:sp>
    </p:spTree>
    <p:extLst>
      <p:ext uri="{BB962C8B-B14F-4D97-AF65-F5344CB8AC3E}">
        <p14:creationId xmlns:p14="http://schemas.microsoft.com/office/powerpoint/2010/main" val="18772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4" name="Picture 6" descr="Image result for labelbox logo">
            <a:extLst>
              <a:ext uri="{FF2B5EF4-FFF2-40B4-BE49-F238E27FC236}">
                <a16:creationId xmlns:a16="http://schemas.microsoft.com/office/drawing/2014/main" id="{E728C476-A4C1-400B-836E-B3C7A842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064" y="767343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B02D8B-D6AA-4410-B1A5-538795B5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622" y="1467960"/>
            <a:ext cx="7727516" cy="539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1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4" name="Picture 6" descr="Image result for labelbox logo">
            <a:extLst>
              <a:ext uri="{FF2B5EF4-FFF2-40B4-BE49-F238E27FC236}">
                <a16:creationId xmlns:a16="http://schemas.microsoft.com/office/drawing/2014/main" id="{E728C476-A4C1-400B-836E-B3C7A842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064" y="767343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3ED0F-217E-43B3-9698-6EF4BB6A1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507" y="1571625"/>
            <a:ext cx="747898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93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4" name="Picture 6" descr="Image result for labelbox logo">
            <a:extLst>
              <a:ext uri="{FF2B5EF4-FFF2-40B4-BE49-F238E27FC236}">
                <a16:creationId xmlns:a16="http://schemas.microsoft.com/office/drawing/2014/main" id="{E728C476-A4C1-400B-836E-B3C7A842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064" y="767343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955205-7EF2-4712-AEAA-6CF97BBD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60" y="1571625"/>
            <a:ext cx="7198480" cy="51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9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37" y="301137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AC2C8-9AA1-436E-B03E-547827A1A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174" y="1317726"/>
            <a:ext cx="6815581" cy="5168554"/>
          </a:xfrm>
        </p:spPr>
        <p:txBody>
          <a:bodyPr>
            <a:noAutofit/>
          </a:bodyPr>
          <a:lstStyle/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CV - Supervised Learning and its Pros/Cons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 + Localization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Object Detection</a:t>
            </a:r>
          </a:p>
          <a:p>
            <a:pPr marL="914400" lvl="2" defTabSz="457200">
              <a:lnSpc>
                <a:spcPct val="10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Instance Segmentation</a:t>
            </a:r>
          </a:p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CV – Semi-supervised Learning its Pros/Cons</a:t>
            </a:r>
          </a:p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Labelling Tips</a:t>
            </a:r>
          </a:p>
          <a:p>
            <a:pPr marL="0" defTabSz="457200">
              <a:lnSpc>
                <a:spcPct val="120000"/>
              </a:lnSpc>
            </a:pPr>
            <a:r>
              <a:rPr lang="en-AU" sz="2400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Live Demo for labelling tools</a:t>
            </a:r>
          </a:p>
          <a:p>
            <a:pPr marL="0" indent="0" defTabSz="457200">
              <a:buNone/>
            </a:pPr>
            <a:endParaRPr lang="en-AU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endParaRPr lang="en-AU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904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Live Demos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6" descr="Image result for labelbox logo">
            <a:extLst>
              <a:ext uri="{FF2B5EF4-FFF2-40B4-BE49-F238E27FC236}">
                <a16:creationId xmlns:a16="http://schemas.microsoft.com/office/drawing/2014/main" id="{7CD97472-E716-43A4-B366-C0BD63CFE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55" y="2965570"/>
            <a:ext cx="3152775" cy="70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124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Labelling Tips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EAA774B-646D-44BC-8D7E-E533C546927F}"/>
              </a:ext>
            </a:extLst>
          </p:cNvPr>
          <p:cNvSpPr txBox="1"/>
          <p:nvPr/>
        </p:nvSpPr>
        <p:spPr>
          <a:xfrm>
            <a:off x="1037610" y="1733581"/>
            <a:ext cx="98399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Identify the types and then annotate all types (by stage)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Garbage-in-garbage-out - If doubt, “skip” labelling and ask for help later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Consistency in labelling is important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Use real-world data (~ lighting &amp; resolution) not best case data</a:t>
            </a:r>
          </a:p>
        </p:txBody>
      </p:sp>
    </p:spTree>
    <p:extLst>
      <p:ext uri="{BB962C8B-B14F-4D97-AF65-F5344CB8AC3E}">
        <p14:creationId xmlns:p14="http://schemas.microsoft.com/office/powerpoint/2010/main" val="285749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Labelling consistency</a:t>
            </a: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7D879E0-7CD2-40B9-8620-F0E5E6318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4" t="18947" r="7767"/>
          <a:stretch/>
        </p:blipFill>
        <p:spPr>
          <a:xfrm>
            <a:off x="6640388" y="3014601"/>
            <a:ext cx="5114289" cy="3843400"/>
          </a:xfrm>
          <a:prstGeom prst="rect">
            <a:avLst/>
          </a:prstGeom>
        </p:spPr>
      </p:pic>
      <p:pic>
        <p:nvPicPr>
          <p:cNvPr id="10" name="Picture 9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7125DAB-71CE-46F6-9D1B-EA977AC638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r="76921" b="64337"/>
          <a:stretch/>
        </p:blipFill>
        <p:spPr>
          <a:xfrm>
            <a:off x="3777918" y="1578827"/>
            <a:ext cx="2556620" cy="1435774"/>
          </a:xfrm>
          <a:prstGeom prst="rect">
            <a:avLst/>
          </a:prstGeom>
        </p:spPr>
      </p:pic>
      <p:pic>
        <p:nvPicPr>
          <p:cNvPr id="12" name="Picture 1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1908878-868B-4F3D-8C38-0A62B8A89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3" r="79797" b="67937"/>
          <a:stretch/>
        </p:blipFill>
        <p:spPr>
          <a:xfrm>
            <a:off x="6640913" y="1578827"/>
            <a:ext cx="2556619" cy="1435774"/>
          </a:xfrm>
          <a:prstGeom prst="rect">
            <a:avLst/>
          </a:prstGeom>
        </p:spPr>
      </p:pic>
      <p:pic>
        <p:nvPicPr>
          <p:cNvPr id="13" name="Picture 1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E290CD6-F5E9-4C1F-9495-32C98579B8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0" t="23879" r="6311" b="1303"/>
          <a:stretch/>
        </p:blipFill>
        <p:spPr>
          <a:xfrm>
            <a:off x="1168835" y="3014601"/>
            <a:ext cx="5165703" cy="3794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57488C-1230-40B5-B1C4-CB74CA623EDE}"/>
              </a:ext>
            </a:extLst>
          </p:cNvPr>
          <p:cNvSpPr/>
          <p:nvPr/>
        </p:nvSpPr>
        <p:spPr>
          <a:xfrm>
            <a:off x="3604591" y="1921565"/>
            <a:ext cx="5764696" cy="331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0894DE-B42F-4C58-A68E-E9D51133B44C}"/>
              </a:ext>
            </a:extLst>
          </p:cNvPr>
          <p:cNvSpPr/>
          <p:nvPr/>
        </p:nvSpPr>
        <p:spPr>
          <a:xfrm>
            <a:off x="3604591" y="2299251"/>
            <a:ext cx="5764696" cy="3313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0094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Semi-supervised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775114-7A6D-4A16-9B2B-B6D11BFB5080}"/>
              </a:ext>
            </a:extLst>
          </p:cNvPr>
          <p:cNvSpPr txBox="1"/>
          <p:nvPr/>
        </p:nvSpPr>
        <p:spPr>
          <a:xfrm>
            <a:off x="1049212" y="1431923"/>
            <a:ext cx="1073429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Use dimensionality reduction techniques to cluster similar images.  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 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Quick to setup and use (can fail fast as well!)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Potentially, request new feature(s)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Free version doesn’t provide all predictions and model weight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Not good at fine details at the moment</a:t>
            </a:r>
          </a:p>
          <a:p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Ideally, 150-200 CORRECT labels per class for a large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Requires domain knowledge in the labelling 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5F3557-8B1A-40B5-BE24-64BA6964AAF4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F4E7DA-F7E5-4CC8-BE02-BAA67ACC6D51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30C9246-EA3F-45B6-ADE3-E5F249EA9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8A7D6D-FAAD-463D-9640-F9BFFDB4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901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Unsupervised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D896C-C5B4-4AED-8747-B0F8A75B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264" y="640113"/>
            <a:ext cx="3504157" cy="1478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5AC98-DD77-4F05-A3EF-A8EF91A8F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415" y="1593636"/>
            <a:ext cx="8647118" cy="48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3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F714A5-D4E0-4E1D-AC9B-8E5C6EC6E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74" y="1965676"/>
            <a:ext cx="9747903" cy="4854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Unsupervised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D896C-C5B4-4AED-8747-B0F8A75B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64" y="640113"/>
            <a:ext cx="3504157" cy="14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9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24E01A-85D8-489A-8AE2-0ED34AD4D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7" y="1965676"/>
            <a:ext cx="10717031" cy="4888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Tools – Unsupervised Learning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D896C-C5B4-4AED-8747-B0F8A75B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264" y="640113"/>
            <a:ext cx="3504157" cy="14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8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E6E5-B1C7-47CC-ACAF-00186256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Live Demos</a:t>
            </a:r>
          </a:p>
        </p:txBody>
      </p:sp>
      <p:sp>
        <p:nvSpPr>
          <p:cNvPr id="5" name="AutoShape 4" descr="https://labelbox.com/static/images/labelbox_logo.svg">
            <a:extLst>
              <a:ext uri="{FF2B5EF4-FFF2-40B4-BE49-F238E27FC236}">
                <a16:creationId xmlns:a16="http://schemas.microsoft.com/office/drawing/2014/main" id="{93A4D3DA-877D-4EFA-84F6-92028DEFFE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8625" y="1571625"/>
            <a:ext cx="20097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FD896C-C5B4-4AED-8747-B0F8A75B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045" y="2842322"/>
            <a:ext cx="3504157" cy="147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77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B106-4790-447D-B00D-AF51D014E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82" y="1391921"/>
            <a:ext cx="4798243" cy="52152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7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leesarada@gmail.com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LinkedIn: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Sarada Lee (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李文華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GAICD</a:t>
            </a:r>
            <a:br>
              <a:rPr lang="en-US" altLang="zh-TW" sz="1700" dirty="0">
                <a:solidFill>
                  <a:srgbClr val="FFFFFF"/>
                </a:solidFill>
                <a:highlight>
                  <a:srgbClr val="000000"/>
                </a:highlight>
              </a:rPr>
            </a:br>
            <a:endParaRPr lang="en-US" sz="1700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B4115F1-335F-49A4-AC44-B1D4A5E6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r="26959" b="-1"/>
          <a:stretch/>
        </p:blipFill>
        <p:spPr>
          <a:xfrm>
            <a:off x="6501354" y="1"/>
            <a:ext cx="5675474" cy="687099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57AB0C-9A1F-4EC4-9665-BA65CA3F7C59}"/>
              </a:ext>
            </a:extLst>
          </p:cNvPr>
          <p:cNvGrpSpPr/>
          <p:nvPr/>
        </p:nvGrpSpPr>
        <p:grpSpPr>
          <a:xfrm>
            <a:off x="1263072" y="748904"/>
            <a:ext cx="1749209" cy="1948788"/>
            <a:chOff x="1263072" y="748904"/>
            <a:chExt cx="1749209" cy="1948788"/>
          </a:xfrm>
        </p:grpSpPr>
        <p:sp>
          <p:nvSpPr>
            <p:cNvPr id="10" name="AutoShape 2" descr="Image result for meetup logo">
              <a:extLst>
                <a:ext uri="{FF2B5EF4-FFF2-40B4-BE49-F238E27FC236}">
                  <a16:creationId xmlns:a16="http://schemas.microsoft.com/office/drawing/2014/main" id="{608BBD84-D984-41B8-8828-E1E2F27AF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83681" y="748904"/>
              <a:ext cx="228600" cy="228601"/>
            </a:xfrm>
            <a:prstGeom prst="rect">
              <a:avLst/>
            </a:prstGeom>
            <a:noFill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sz="135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7EB7BF2-6733-4189-BB07-7BF0EEE13C63}"/>
                </a:ext>
              </a:extLst>
            </p:cNvPr>
            <p:cNvSpPr/>
            <p:nvPr/>
          </p:nvSpPr>
          <p:spPr>
            <a:xfrm>
              <a:off x="1263072" y="1025984"/>
              <a:ext cx="1749209" cy="16717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0F49C0-A530-4452-89E7-C8598C460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45114" y="1200738"/>
              <a:ext cx="1164388" cy="1250839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5A59C-4767-486E-A739-38F6012D5AC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4E033"/>
              </a:clrFrom>
              <a:clrTo>
                <a:srgbClr val="F4E033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2601375" y="1774540"/>
            <a:ext cx="424771" cy="2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9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BC0C9-95E2-4056-BDF5-F51231774696}"/>
              </a:ext>
            </a:extLst>
          </p:cNvPr>
          <p:cNvSpPr/>
          <p:nvPr/>
        </p:nvSpPr>
        <p:spPr>
          <a:xfrm>
            <a:off x="723675" y="2002443"/>
            <a:ext cx="2660548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4907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E392A7-C988-4085-8F7A-91ABB53DD888}"/>
              </a:ext>
            </a:extLst>
          </p:cNvPr>
          <p:cNvSpPr txBox="1">
            <a:spLocks/>
          </p:cNvSpPr>
          <p:nvPr/>
        </p:nvSpPr>
        <p:spPr>
          <a:xfrm>
            <a:off x="2743200" y="2766218"/>
            <a:ext cx="68721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Application for Cystic Fibrosis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D08CF3-B5D9-44F7-9B3E-035F0E15F121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D87EAA-AEEA-40EC-B5F8-E458BDA297F4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C1C1C4-41CA-4E50-9C4C-91619A91F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0F5B44B-6E6B-42EA-9725-9C11D1BD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4315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Example 1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12" y="2100646"/>
            <a:ext cx="4249336" cy="3201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E78E6-0086-47A3-A9ED-613FA307BF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89" t="10046" b="10046"/>
          <a:stretch/>
        </p:blipFill>
        <p:spPr>
          <a:xfrm>
            <a:off x="5643018" y="2124225"/>
            <a:ext cx="4249336" cy="3201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602425" y="5460412"/>
            <a:ext cx="31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5189C-4A2A-471A-85AD-E9A63F334D38}"/>
              </a:ext>
            </a:extLst>
          </p:cNvPr>
          <p:cNvSpPr txBox="1"/>
          <p:nvPr/>
        </p:nvSpPr>
        <p:spPr>
          <a:xfrm>
            <a:off x="6314541" y="5500046"/>
            <a:ext cx="299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Eosinophil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3F2D1-966C-48A0-8C6A-4C229918C34E}"/>
              </a:ext>
            </a:extLst>
          </p:cNvPr>
          <p:cNvSpPr txBox="1"/>
          <p:nvPr/>
        </p:nvSpPr>
        <p:spPr>
          <a:xfrm>
            <a:off x="115183" y="6486280"/>
            <a:ext cx="579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Sources:  </a:t>
            </a:r>
            <a:r>
              <a:rPr lang="en-AU" sz="1200" dirty="0">
                <a:hlinkClick r:id="rId7"/>
              </a:rPr>
              <a:t>http://resizeme.club/picresize-164_142164.html</a:t>
            </a:r>
            <a:endParaRPr lang="en-A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7D5E1-D47A-455A-BB96-081660AB1CDA}"/>
              </a:ext>
            </a:extLst>
          </p:cNvPr>
          <p:cNvSpPr txBox="1"/>
          <p:nvPr/>
        </p:nvSpPr>
        <p:spPr>
          <a:xfrm>
            <a:off x="1053133" y="1357954"/>
            <a:ext cx="6714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Single-label</a:t>
            </a:r>
            <a:r>
              <a:rPr lang="en-AU" sz="2000" dirty="0"/>
              <a:t>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 – Binary Classification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49706-774F-4BC9-B8AE-4598CC17D4CA}"/>
              </a:ext>
            </a:extLst>
          </p:cNvPr>
          <p:cNvSpPr txBox="1"/>
          <p:nvPr/>
        </p:nvSpPr>
        <p:spPr>
          <a:xfrm>
            <a:off x="6664750" y="3134839"/>
            <a:ext cx="276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0000"/>
                </a:solidFill>
              </a:rPr>
              <a:t>Sample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36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Example 2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12" y="2100646"/>
            <a:ext cx="3204792" cy="2414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3E78E6-0086-47A3-A9ED-613FA307BF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89" t="10046" b="10046"/>
          <a:stretch/>
        </p:blipFill>
        <p:spPr>
          <a:xfrm>
            <a:off x="4776094" y="2100646"/>
            <a:ext cx="3204792" cy="2414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1111095" y="4704591"/>
            <a:ext cx="314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5189C-4A2A-471A-85AD-E9A63F334D38}"/>
              </a:ext>
            </a:extLst>
          </p:cNvPr>
          <p:cNvSpPr txBox="1"/>
          <p:nvPr/>
        </p:nvSpPr>
        <p:spPr>
          <a:xfrm>
            <a:off x="4881589" y="4704097"/>
            <a:ext cx="299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Eosinophil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23F2D1-966C-48A0-8C6A-4C229918C34E}"/>
              </a:ext>
            </a:extLst>
          </p:cNvPr>
          <p:cNvSpPr txBox="1"/>
          <p:nvPr/>
        </p:nvSpPr>
        <p:spPr>
          <a:xfrm>
            <a:off x="134036" y="6024615"/>
            <a:ext cx="579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Sources:  </a:t>
            </a:r>
          </a:p>
          <a:p>
            <a:r>
              <a:rPr lang="en-AU" sz="1200" dirty="0">
                <a:hlinkClick r:id="rId7"/>
              </a:rPr>
              <a:t>http://resizeme.club/picresize-164_142164.html</a:t>
            </a:r>
            <a:endParaRPr lang="en-AU" sz="1200" dirty="0"/>
          </a:p>
          <a:p>
            <a:r>
              <a:rPr lang="en-AU" sz="1200" dirty="0">
                <a:hlinkClick r:id="rId8"/>
              </a:rPr>
              <a:t>http://resizeme.club/picresize-164_153164.html</a:t>
            </a:r>
            <a:endParaRPr lang="en-AU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7D5E1-D47A-455A-BB96-081660AB1CDA}"/>
              </a:ext>
            </a:extLst>
          </p:cNvPr>
          <p:cNvSpPr txBox="1"/>
          <p:nvPr/>
        </p:nvSpPr>
        <p:spPr>
          <a:xfrm>
            <a:off x="1053133" y="1357954"/>
            <a:ext cx="7449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Single-label</a:t>
            </a:r>
            <a:r>
              <a:rPr lang="en-AU" sz="2000" dirty="0"/>
              <a:t>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 – Multi-classes Classification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25450C-083C-49C6-BE09-54E60E76AF9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831"/>
          <a:stretch/>
        </p:blipFill>
        <p:spPr>
          <a:xfrm>
            <a:off x="8502977" y="2080718"/>
            <a:ext cx="3204792" cy="2399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217685-4E6C-4DE8-BB51-93B35B3B246A}"/>
              </a:ext>
            </a:extLst>
          </p:cNvPr>
          <p:cNvSpPr txBox="1"/>
          <p:nvPr/>
        </p:nvSpPr>
        <p:spPr>
          <a:xfrm>
            <a:off x="8608472" y="4704097"/>
            <a:ext cx="299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Cell 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CBCDB-839C-45E8-AE88-BCF0C4F654C8}"/>
              </a:ext>
            </a:extLst>
          </p:cNvPr>
          <p:cNvSpPr txBox="1"/>
          <p:nvPr/>
        </p:nvSpPr>
        <p:spPr>
          <a:xfrm>
            <a:off x="5218832" y="2737248"/>
            <a:ext cx="276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0000"/>
                </a:solidFill>
              </a:rPr>
              <a:t>Sample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CFDB1-8B9B-4C3F-ACA4-2382096038AA}"/>
              </a:ext>
            </a:extLst>
          </p:cNvPr>
          <p:cNvSpPr txBox="1"/>
          <p:nvPr/>
        </p:nvSpPr>
        <p:spPr>
          <a:xfrm>
            <a:off x="8866404" y="2747076"/>
            <a:ext cx="2762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dirty="0">
                <a:solidFill>
                  <a:srgbClr val="FF0000"/>
                </a:solidFill>
              </a:rPr>
              <a:t>Sample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136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 Example 3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36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0092DE1-1823-403B-A0EC-EDA00CA2F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47" y="1805223"/>
            <a:ext cx="4861394" cy="36630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BFC5E-0026-4E31-941F-747AC8F0031E}"/>
              </a:ext>
            </a:extLst>
          </p:cNvPr>
          <p:cNvSpPr txBox="1"/>
          <p:nvPr/>
        </p:nvSpPr>
        <p:spPr>
          <a:xfrm>
            <a:off x="2953091" y="5568434"/>
            <a:ext cx="554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Eosinophils, Cell Y, Cell Z, ……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7D5E1-D47A-455A-BB96-081660AB1CDA}"/>
              </a:ext>
            </a:extLst>
          </p:cNvPr>
          <p:cNvSpPr txBox="1"/>
          <p:nvPr/>
        </p:nvSpPr>
        <p:spPr>
          <a:xfrm>
            <a:off x="1053133" y="1357954"/>
            <a:ext cx="7449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Multi-labels</a:t>
            </a:r>
            <a:r>
              <a:rPr lang="en-AU" sz="2000" dirty="0"/>
              <a:t> </a:t>
            </a:r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6513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CF – Classification</a:t>
            </a:r>
            <a:br>
              <a:rPr lang="en-AU" sz="18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endParaRPr lang="en-AU" sz="18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A9E8F76-3C75-4BE8-A47F-90FB5478CC96}"/>
              </a:ext>
            </a:extLst>
          </p:cNvPr>
          <p:cNvSpPr txBox="1"/>
          <p:nvPr/>
        </p:nvSpPr>
        <p:spPr>
          <a:xfrm>
            <a:off x="1049212" y="1431923"/>
            <a:ext cx="983994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Pros: 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Quick to implement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Good for screening process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Cons: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Can’t locate the area of interest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Images requirements:</a:t>
            </a:r>
          </a:p>
          <a:p>
            <a:pPr marL="285750" indent="-285750">
              <a:buFontTx/>
              <a:buChar char="-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Ideally, provide similar number of images for each class   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Annotation: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Single-label classification – csv file or in folders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Multi-labels classification -  csv file and in folders </a:t>
            </a:r>
          </a:p>
          <a:p>
            <a:pPr marL="285750" indent="-285750">
              <a:buFontTx/>
              <a:buChar char="-"/>
            </a:pPr>
            <a:endParaRPr lang="en-AU" sz="24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1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43ACF-E9C1-47EC-9A2E-5D1E34ECC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12" y="479661"/>
            <a:ext cx="10332868" cy="1325563"/>
          </a:xfrm>
        </p:spPr>
        <p:txBody>
          <a:bodyPr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Computer Vision – Supervised Learning </a:t>
            </a:r>
            <a:b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</a:br>
            <a:r>
              <a:rPr lang="en-AU" sz="36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Tasks vs Labels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67991F-287B-41A8-B916-01E80F1F7A62}"/>
              </a:ext>
            </a:extLst>
          </p:cNvPr>
          <p:cNvGrpSpPr/>
          <p:nvPr/>
        </p:nvGrpSpPr>
        <p:grpSpPr>
          <a:xfrm>
            <a:off x="10877550" y="5753100"/>
            <a:ext cx="771659" cy="733180"/>
            <a:chOff x="-144808" y="86548"/>
            <a:chExt cx="2745244" cy="273913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5B4D072-7126-4D99-B2E5-4CFCA51222F0}"/>
                </a:ext>
              </a:extLst>
            </p:cNvPr>
            <p:cNvSpPr/>
            <p:nvPr/>
          </p:nvSpPr>
          <p:spPr>
            <a:xfrm>
              <a:off x="-144808" y="86548"/>
              <a:ext cx="2745244" cy="273913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BD084D-BDCB-4D2B-869D-680A14283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835" y="372887"/>
              <a:ext cx="1827414" cy="20495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F40099-7036-4891-962A-FBEE5BDCA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E033"/>
                </a:clrFrom>
                <a:clrTo>
                  <a:srgbClr val="F4E033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400000">
              <a:off x="1969214" y="1349704"/>
              <a:ext cx="695998" cy="418795"/>
            </a:xfrm>
            <a:prstGeom prst="rect">
              <a:avLst/>
            </a:prstGeom>
          </p:spPr>
        </p:pic>
      </p:grpSp>
      <p:pic>
        <p:nvPicPr>
          <p:cNvPr id="4098" name="Picture 2" descr="https://i.stack.imgur.com/mFBCV.png">
            <a:extLst>
              <a:ext uri="{FF2B5EF4-FFF2-40B4-BE49-F238E27FC236}">
                <a16:creationId xmlns:a16="http://schemas.microsoft.com/office/drawing/2014/main" id="{24716FF0-F656-4131-9CC0-E9CCDD1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75" y="2002443"/>
            <a:ext cx="10983941" cy="350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7CAEFF-F475-45BF-9F04-691CC53C874A}"/>
              </a:ext>
            </a:extLst>
          </p:cNvPr>
          <p:cNvSpPr/>
          <p:nvPr/>
        </p:nvSpPr>
        <p:spPr>
          <a:xfrm>
            <a:off x="879835" y="6054108"/>
            <a:ext cx="9216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hlinkClick r:id="rId6"/>
              </a:rPr>
              <a:t>Source: http://web.stanford.edu/class/cs224n/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3E6AD4-EF05-4305-9B02-6BFAE2383B1E}"/>
              </a:ext>
            </a:extLst>
          </p:cNvPr>
          <p:cNvSpPr/>
          <p:nvPr/>
        </p:nvSpPr>
        <p:spPr>
          <a:xfrm>
            <a:off x="3334900" y="1913874"/>
            <a:ext cx="2660548" cy="36819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88300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722</Words>
  <Application>Microsoft Office PowerPoint</Application>
  <PresentationFormat>Widescreen</PresentationFormat>
  <Paragraphs>175</Paragraphs>
  <Slides>28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Agenda</vt:lpstr>
      <vt:lpstr>Computer Vision – Supervised Learning  Tasks vs Labels</vt:lpstr>
      <vt:lpstr>PowerPoint Presentation</vt:lpstr>
      <vt:lpstr>CF – Classification Example 1 </vt:lpstr>
      <vt:lpstr>CF – Classification Example 2 </vt:lpstr>
      <vt:lpstr>CF – Classification Example 3 </vt:lpstr>
      <vt:lpstr>CF – Classification </vt:lpstr>
      <vt:lpstr>Computer Vision – Supervised Learning  Tasks vs Labels</vt:lpstr>
      <vt:lpstr>CF – Classification + Localization </vt:lpstr>
      <vt:lpstr>Computer Vision – Supervised Learning  Tasks vs Labels</vt:lpstr>
      <vt:lpstr>CF – Object Detection </vt:lpstr>
      <vt:lpstr>Computer Vision – Supervised Learning  Tasks vs Labels</vt:lpstr>
      <vt:lpstr>CF – Instance Segmentation </vt:lpstr>
      <vt:lpstr>PowerPoint Presentation</vt:lpstr>
      <vt:lpstr>Labelling Considerations</vt:lpstr>
      <vt:lpstr>Tools – Supervised Learning</vt:lpstr>
      <vt:lpstr>Tools – Supervised Learning</vt:lpstr>
      <vt:lpstr>Tools – Supervised Learning</vt:lpstr>
      <vt:lpstr>Live Demos</vt:lpstr>
      <vt:lpstr>Labelling Tips</vt:lpstr>
      <vt:lpstr>Labelling consistency</vt:lpstr>
      <vt:lpstr>Computer Vision – Semi-supervised Learning  </vt:lpstr>
      <vt:lpstr>Tools – Unsupervised Learning</vt:lpstr>
      <vt:lpstr>Tools – Unsupervised Learning</vt:lpstr>
      <vt:lpstr>Tools – Unsupervised Learning</vt:lpstr>
      <vt:lpstr>Live Demos</vt:lpstr>
      <vt:lpstr>  Contact: leesarada@gmail.com  LinkedIn:  Sarada Lee (李文華) GAICD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Sarada Lee</dc:creator>
  <cp:lastModifiedBy>Sarada Lee</cp:lastModifiedBy>
  <cp:revision>116</cp:revision>
  <dcterms:created xsi:type="dcterms:W3CDTF">2019-05-08T03:25:11Z</dcterms:created>
  <dcterms:modified xsi:type="dcterms:W3CDTF">2019-07-03T14:39:57Z</dcterms:modified>
</cp:coreProperties>
</file>